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178" autoAdjust="0"/>
  </p:normalViewPr>
  <p:slideViewPr>
    <p:cSldViewPr snapToGrid="0">
      <p:cViewPr varScale="1">
        <p:scale>
          <a:sx n="60" d="100"/>
          <a:sy n="60" d="100"/>
        </p:scale>
        <p:origin x="82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7AE12C-96FC-409D-B56C-4253C55E7880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9E8FB2-AC21-40C1-9528-925FEB36B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432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Malaria is a life threatening disease if not properly managed.</a:t>
            </a:r>
          </a:p>
          <a:p>
            <a:r>
              <a:rPr lang="en-US" dirty="0" smtClean="0"/>
              <a:t>The parasites transmit</a:t>
            </a:r>
            <a:r>
              <a:rPr lang="en-US" baseline="0" dirty="0" smtClean="0"/>
              <a:t> the disease through bites.</a:t>
            </a:r>
          </a:p>
          <a:p>
            <a:r>
              <a:rPr lang="en-US" baseline="0" dirty="0" smtClean="0"/>
              <a:t>The signs and symptoms can be detected as soon as seven days after the bite.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E8FB2-AC21-40C1-9528-925FEB36BFC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565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Absenteeism</a:t>
            </a:r>
            <a:r>
              <a:rPr lang="en-US" baseline="0" dirty="0" smtClean="0"/>
              <a:t> at work lead to the low wages and loss of jobs.</a:t>
            </a:r>
          </a:p>
          <a:p>
            <a:r>
              <a:rPr lang="en-US" baseline="0" dirty="0" smtClean="0"/>
              <a:t>The poor are at high risk of contracting the disease.</a:t>
            </a:r>
          </a:p>
          <a:p>
            <a:r>
              <a:rPr lang="en-US" baseline="0" dirty="0" smtClean="0"/>
              <a:t>Malaria control is cheaper than treatment.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E8FB2-AC21-40C1-9528-925FEB36BFC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5369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Personal</a:t>
            </a:r>
            <a:r>
              <a:rPr lang="en-US" baseline="0" dirty="0" smtClean="0"/>
              <a:t> hygiene includes cleanliness in the houses to ensure that no stagnant water is left within the houses.</a:t>
            </a:r>
          </a:p>
          <a:p>
            <a:r>
              <a:rPr lang="en-US" baseline="0" dirty="0" smtClean="0"/>
              <a:t>Families with low income earners are at high risk due to lack of enough money for preventive measures.</a:t>
            </a:r>
          </a:p>
          <a:p>
            <a:r>
              <a:rPr lang="en-US" baseline="0" dirty="0" smtClean="0"/>
              <a:t>Families with young children are required to take precautions to protect children below five years of 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E8FB2-AC21-40C1-9528-925FEB36BFC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020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cultural</a:t>
            </a:r>
            <a:r>
              <a:rPr lang="en-US" baseline="0" dirty="0" smtClean="0"/>
              <a:t> practices of malaria treatment determine the success of cure</a:t>
            </a:r>
          </a:p>
          <a:p>
            <a:r>
              <a:rPr lang="en-US" baseline="0" dirty="0" smtClean="0"/>
              <a:t>When drugs are available at community levels, few cases of illnesses are reported.</a:t>
            </a:r>
          </a:p>
          <a:p>
            <a:r>
              <a:rPr lang="en-US" baseline="0" dirty="0" smtClean="0"/>
              <a:t>Community based organization play a key role in educating the public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E8FB2-AC21-40C1-9528-925FEB36BFC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163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Areas with blocked drainage</a:t>
            </a:r>
            <a:r>
              <a:rPr lang="en-US" baseline="0" dirty="0" smtClean="0"/>
              <a:t> systems expose residents to the risk of Malaria</a:t>
            </a:r>
          </a:p>
          <a:p>
            <a:r>
              <a:rPr lang="en-US" baseline="0" dirty="0" smtClean="0"/>
              <a:t>Locations with poor drainage systems create breeding sites for mosquito</a:t>
            </a:r>
          </a:p>
          <a:p>
            <a:r>
              <a:rPr lang="en-US" baseline="0" dirty="0" smtClean="0"/>
              <a:t>In India, most areas are prone to high temperatures which is a favorable condition for breeding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E8FB2-AC21-40C1-9528-925FEB36BFC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7927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Dehli</a:t>
            </a:r>
            <a:r>
              <a:rPr lang="en-US" dirty="0" smtClean="0"/>
              <a:t> in India is prone to malaria due to favorable</a:t>
            </a:r>
            <a:r>
              <a:rPr lang="en-US" baseline="0" dirty="0" smtClean="0"/>
              <a:t> climatic factors for mosquito breeding.</a:t>
            </a:r>
          </a:p>
          <a:p>
            <a:endParaRPr lang="en-US" baseline="0" dirty="0" smtClean="0"/>
          </a:p>
          <a:p>
            <a:r>
              <a:rPr lang="en-US" baseline="0" dirty="0" smtClean="0"/>
              <a:t>Deforestation in some areas in India contributes to the rise of malaria cases</a:t>
            </a:r>
          </a:p>
          <a:p>
            <a:r>
              <a:rPr lang="en-US" baseline="0" dirty="0" smtClean="0"/>
              <a:t>Social cultural factors related to access of medical care expose make some communities more vulnerable.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E8FB2-AC21-40C1-9528-925FEB36BFC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8629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government has the key role in creating malarial awareness</a:t>
            </a:r>
          </a:p>
          <a:p>
            <a:r>
              <a:rPr lang="en-US" dirty="0" smtClean="0"/>
              <a:t>Prevention of malaria requires</a:t>
            </a:r>
            <a:r>
              <a:rPr lang="en-US" baseline="0" dirty="0" smtClean="0"/>
              <a:t> a few measures and money than the treatment process</a:t>
            </a:r>
          </a:p>
          <a:p>
            <a:r>
              <a:rPr lang="en-US" baseline="0" dirty="0" smtClean="0"/>
              <a:t>The program managers should utilize the provided funds efficiently to achieve the goals.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E8FB2-AC21-40C1-9528-925FEB36BFC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156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4211-D696-4A63-A344-33C8CA51FF71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D367D-17D2-40EA-B5E2-3F07FE7C6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19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4211-D696-4A63-A344-33C8CA51FF71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D367D-17D2-40EA-B5E2-3F07FE7C6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949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4211-D696-4A63-A344-33C8CA51FF71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D367D-17D2-40EA-B5E2-3F07FE7C6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364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4211-D696-4A63-A344-33C8CA51FF71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D367D-17D2-40EA-B5E2-3F07FE7C6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699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4211-D696-4A63-A344-33C8CA51FF71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D367D-17D2-40EA-B5E2-3F07FE7C6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393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4211-D696-4A63-A344-33C8CA51FF71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D367D-17D2-40EA-B5E2-3F07FE7C6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508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4211-D696-4A63-A344-33C8CA51FF71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D367D-17D2-40EA-B5E2-3F07FE7C6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710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4211-D696-4A63-A344-33C8CA51FF71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D367D-17D2-40EA-B5E2-3F07FE7C6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383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4211-D696-4A63-A344-33C8CA51FF71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D367D-17D2-40EA-B5E2-3F07FE7C6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78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4211-D696-4A63-A344-33C8CA51FF71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D367D-17D2-40EA-B5E2-3F07FE7C6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025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4211-D696-4A63-A344-33C8CA51FF71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D367D-17D2-40EA-B5E2-3F07FE7C64DB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20586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4211-D696-4A63-A344-33C8CA51FF71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D367D-17D2-40EA-B5E2-3F07FE7C6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683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4211-D696-4A63-A344-33C8CA51FF71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D367D-17D2-40EA-B5E2-3F07FE7C64D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2031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4211-D696-4A63-A344-33C8CA51FF71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D367D-17D2-40EA-B5E2-3F07FE7C6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8739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4211-D696-4A63-A344-33C8CA51FF71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D367D-17D2-40EA-B5E2-3F07FE7C6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470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4211-D696-4A63-A344-33C8CA51FF71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D367D-17D2-40EA-B5E2-3F07FE7C6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192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F4211-D696-4A63-A344-33C8CA51FF71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DBD367D-17D2-40EA-B5E2-3F07FE7C6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984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s://www.malariasite.com/malaria-india/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jmr.org.in/article.asp?issn=0971-5916;year=2015;volume=141;issue=5;spage=537;epage=545;aulast=Sharm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malariajournal.biomedcentral.com/articles/10.1186/1475-2875-7-22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ved=&amp;url=https://www.slideshare.net/vijaykumar3191/malaria-control-in-india&amp;psig=AOvVaw3yuZ8kmkUekD9776CmjRGA&amp;ust=1556568322092083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06899" y="1041400"/>
            <a:ext cx="6503165" cy="32385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Malaria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India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Student’s Name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 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Image result for malaria in india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915" y="2401758"/>
            <a:ext cx="3238500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36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066800"/>
            <a:ext cx="8596668" cy="86360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Malaria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109911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Malaria is a disease transmitted through mosquitoes that are infected.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areas are more prone to the disease than others.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proper measures, malaria can be preventable and cured with the appropriate drugs.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symptoms of the disease include fever and nausea.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disease kills more people compared to other infectious diseases.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Apart from humans, malaria also affects some animals.</a:t>
            </a:r>
          </a:p>
        </p:txBody>
      </p:sp>
    </p:spTree>
    <p:extLst>
      <p:ext uri="{BB962C8B-B14F-4D97-AF65-F5344CB8AC3E}">
        <p14:creationId xmlns:p14="http://schemas.microsoft.com/office/powerpoint/2010/main" val="1073800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4477" y="1130300"/>
            <a:ext cx="6694939" cy="43688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Indians have been at high risk of getting infected with malaria for many centuries.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India is the second country with high malaria cases in the world.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Reports indicate that a quarter of Indian’s population resides in high transmission locations.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World Malaria Report in 2016 stated that more than half of the total population in India was facing the threat of contracting the disease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Anvikar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2016, p108)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disease has been increasing the economic burden in the country due to reduced wages.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2050" name="Picture 2" descr="Image result for High Risk of Malaria in India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493" y="2506662"/>
            <a:ext cx="2790825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130300"/>
            <a:ext cx="3854528" cy="601926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Risk of Malaria in India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101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016000"/>
            <a:ext cx="8596668" cy="91440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 and family issues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specific individual factors that contribute to the high risk of malaria.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 of a study in India proved that half of the affected individuals were women.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Hygiene is crucial in preventing malaria.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Leaving stagnated dirty water around the houses create breeding areas for mosquitoes.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Family roles and structure also affect the transmission of the disease, and children are mostly affected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Venkatesh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2016, p353)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Households with many family members are likely to contract malaria more than those with few individuals.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86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5700" y="990599"/>
            <a:ext cx="5664200" cy="526519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Community and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Cultural Issues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1816100"/>
            <a:ext cx="6834639" cy="4311076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Community factors determine the spread of malaria.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study conducted in India stated that the majority of citizens who depended on traditional methods of treatment-experienced high death rates.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Communities located in marginalized areas have fewer opportunities for benefiting from government preventive programs (Mishra et al., 2015, p1)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Malaria parasites spread the disease mostly in less densely populated areas.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communities with beliefs that prohibit them from accessing medical attention record high number of malaria deaths.</a:t>
            </a:r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1816100"/>
            <a:ext cx="3854528" cy="4597399"/>
          </a:xfrm>
        </p:spPr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074" name="Picture 2" descr="Image result for Community and cultural issues contributing to spread of malaria in india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343" y="2130424"/>
            <a:ext cx="2524125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445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257300"/>
            <a:ext cx="8596668" cy="673100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issues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389311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India, Malaria cases were more in less populated rural areas.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Recently, the parasites have adapted to the conditions of the Urban area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condition of the environment is a determinant of the level of risk associated with malaria.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People located close to densely vegetated areas, and water bodies are at high risk of contracting malaria (Gomes et al., 2017, p1887)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Areas that receive rainfall frequently have swampy areas the create sites for mosquitoes.</a:t>
            </a:r>
          </a:p>
        </p:txBody>
      </p:sp>
    </p:spTree>
    <p:extLst>
      <p:ext uri="{BB962C8B-B14F-4D97-AF65-F5344CB8AC3E}">
        <p14:creationId xmlns:p14="http://schemas.microsoft.com/office/powerpoint/2010/main" val="451013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774700"/>
            <a:ext cx="8160097" cy="966788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Factors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Accelerating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Illness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2728911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Poor drainage is the leading environmental factor that increases malaria spreading in India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Poor quality of medical care at community levels in some areas in India lead to increased motility rate of malaria cases.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 income makes it difficult for affected individuals to access treatment.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risks are high for women and children due to the low immunity system.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988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534" y="905934"/>
            <a:ext cx="3854528" cy="567266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1861" y="1714500"/>
            <a:ext cx="5996439" cy="4364961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India, the National Vector Borne Disease Control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 the mandate to control Malaria.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funds the program to meet the set goals.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released a strategic plan to eradicate malaria in India by 2030 (World Health Organization, 2018).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has been allocating funds for free preventive measures.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should create more community-based programs to educate the public about preventive measures.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8300" y="1875369"/>
            <a:ext cx="4711565" cy="4334931"/>
          </a:xfrm>
        </p:spPr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098" name="Picture 2" descr="Image result for Action plan for malaria in india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300" y="2361671"/>
            <a:ext cx="4647987" cy="336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52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Anvikar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R., Shah, N.,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Dhariwal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C.,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Sonal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G. S., Pradhan, M. M., Ghosh, S. K., &amp;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Valecha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N. (2016). Epidemiology of Plasmodium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vivax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malaria in India.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American journal of tropical medicine and hygiene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(6_Suppl), 108-120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Gomes, M., Begum, R., Sati, P.,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Dikshit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R., Gupta, P. C., Kumar, R., ... &amp;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Jha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P. (2017). Nationwide mortality studies to quantify causes of death: relevant lessons from India’s million death study.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Affairs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(11), 1887-1895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World Health Organization. (2018).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Malaria: From declaration to action, and intensifying dengue vector control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(No. SEA/RC71/8). World Health Organization. Regional Office for South-East Asia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Mishra, S.,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Kusuma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Y. S., &amp;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Babu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B. V. (2015). Migration and health-care access: barriers to access government health services by migrant tribal community living in an eastern Indian city. 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 Med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Sci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Public Health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(1), 1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Venkatesh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V.,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A., Sykes, T. A., &amp;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Aljafari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R. (2016). Combating Infant Mortality in Rural India: Evidence from a Field Study of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eHealth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Kiosk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Imlementations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Quarterly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(2), 353-380.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1877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606</TotalTime>
  <Words>919</Words>
  <Application>Microsoft Office PowerPoint</Application>
  <PresentationFormat>Widescreen</PresentationFormat>
  <Paragraphs>82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Times New Roman</vt:lpstr>
      <vt:lpstr>Trebuchet MS</vt:lpstr>
      <vt:lpstr>Wingdings 3</vt:lpstr>
      <vt:lpstr>Facet</vt:lpstr>
      <vt:lpstr> Malaria in India Student’s Name Institution  </vt:lpstr>
      <vt:lpstr>Malaria</vt:lpstr>
      <vt:lpstr>High Risk of Malaria in India</vt:lpstr>
      <vt:lpstr>Individual and family issues</vt:lpstr>
      <vt:lpstr>Community and Cultural Issues</vt:lpstr>
      <vt:lpstr>Environmental issues</vt:lpstr>
      <vt:lpstr>Factors Accelerating the Illness</vt:lpstr>
      <vt:lpstr>Action Plan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Malaria in India</dc:title>
  <dc:creator>Windows User</dc:creator>
  <cp:lastModifiedBy>Windows User</cp:lastModifiedBy>
  <cp:revision>20</cp:revision>
  <dcterms:created xsi:type="dcterms:W3CDTF">2019-04-28T10:14:21Z</dcterms:created>
  <dcterms:modified xsi:type="dcterms:W3CDTF">2019-04-29T01:05:30Z</dcterms:modified>
</cp:coreProperties>
</file>